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6404" autoAdjust="0"/>
  </p:normalViewPr>
  <p:slideViewPr>
    <p:cSldViewPr snapToGrid="0" snapToObjects="1">
      <p:cViewPr varScale="1">
        <p:scale>
          <a:sx n="115" d="100"/>
          <a:sy n="115" d="100"/>
        </p:scale>
        <p:origin x="69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Sujit Kumar Pradhan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10-08-2023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46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078261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Once the 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 is created, </a:t>
            </a:r>
            <a:r>
              <a:rPr lang="en-US" sz="2400" dirty="0"/>
              <a:t>data </a:t>
            </a:r>
            <a:r>
              <a:rPr lang="en-US" sz="2400" dirty="0" smtClean="0"/>
              <a:t>is filtered only to </a:t>
            </a:r>
            <a:r>
              <a:rPr lang="en-US" sz="2400" dirty="0"/>
              <a:t>keep the Falcon 9 launches, </a:t>
            </a:r>
            <a:r>
              <a:rPr lang="en-US" sz="2400" dirty="0" smtClean="0"/>
              <a:t>missing </a:t>
            </a:r>
            <a:r>
              <a:rPr lang="en-US" sz="2400" dirty="0"/>
              <a:t>data values in </a:t>
            </a:r>
            <a:r>
              <a:rPr lang="en-US" sz="2400" dirty="0" smtClean="0"/>
              <a:t>respective columns dealt with. </a:t>
            </a:r>
          </a:p>
          <a:p>
            <a:r>
              <a:rPr lang="en-US" sz="2400" dirty="0" smtClean="0"/>
              <a:t>Once the missing values are dealt with, a final check is done through </a:t>
            </a:r>
            <a:r>
              <a:rPr lang="en-US" sz="2400" dirty="0" err="1" smtClean="0"/>
              <a:t>isnulll</a:t>
            </a:r>
            <a:r>
              <a:rPr lang="en-US" sz="2400" dirty="0" smtClean="0"/>
              <a:t>().sum() in order to ensure that we have </a:t>
            </a:r>
            <a:r>
              <a:rPr lang="en-US" sz="2400" dirty="0"/>
              <a:t>no missing values in our </a:t>
            </a:r>
            <a:r>
              <a:rPr lang="en-US" sz="2400" dirty="0" smtClean="0"/>
              <a:t>dataset.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71" y="1400784"/>
            <a:ext cx="4931925" cy="462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2605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0160"/>
            <a:ext cx="10959248" cy="55778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charts were plotted for EDA with visualization :-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b="1" u="sng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‘Flight number’ and ‘Launch Site’, between ‘Payload’ and ‘Launch Site’, between ‘Flight Number’ and ‘Orbit’ and so on 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b="1" u="sng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visualize the relationship between success rate of each orbit type.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b="1" u="sng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visualize the yearly success trend of launches.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54" y="3667645"/>
            <a:ext cx="3187819" cy="24453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72" y="3667644"/>
            <a:ext cx="3358343" cy="2445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015" y="3667645"/>
            <a:ext cx="4024787" cy="24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3234"/>
            <a:ext cx="10348705" cy="55447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queries were used for EDA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SQL notebook, as an external reference and peer-review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66" y="1714499"/>
            <a:ext cx="10523906" cy="41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13164"/>
            <a:ext cx="10515600" cy="46124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done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Folium` to perform the following tasks 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on a map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success/failed launches for each site on the map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distances between a launch site to its proximities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0160"/>
            <a:ext cx="9745589" cy="5503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Built an interactive dashboard application </a:t>
            </a:r>
            <a:r>
              <a:rPr lang="en-US" sz="2400" dirty="0" smtClean="0"/>
              <a:t>by</a:t>
            </a:r>
            <a:r>
              <a:rPr lang="en-US" sz="2400" dirty="0"/>
              <a:t>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Adding </a:t>
            </a:r>
            <a:r>
              <a:rPr lang="en-US" dirty="0"/>
              <a:t>a Launch Site Drop-down Input </a:t>
            </a:r>
            <a:r>
              <a:rPr lang="en-US" dirty="0" smtClean="0"/>
              <a:t>Component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Adding a callback function to render success-pie-chart based on selected site dropdown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Adding a Range Slider to Select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Adding </a:t>
            </a:r>
            <a:r>
              <a:rPr lang="en-US" sz="2400" dirty="0"/>
              <a:t>a callback function to render the success-payload-scatter-chart scatter plot </a:t>
            </a: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4369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0160"/>
            <a:ext cx="11421990" cy="55558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performed and Training Labels were determined to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column for the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into training data and test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SVM, Classification Trees and Logistic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 performs best using test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dataYou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313411"/>
            <a:ext cx="11163543" cy="55445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1604356"/>
            <a:ext cx="10498525" cy="43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21724"/>
            <a:ext cx="11225254" cy="455962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VAFB-SLC 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launched for heavy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mass(greater than 10000).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2400"/>
            <a:ext cx="10687961" cy="36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1229"/>
            <a:ext cx="10593487" cy="46468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655" y="1521229"/>
            <a:ext cx="4532746" cy="34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04356"/>
            <a:ext cx="10687961" cy="51372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LEO orbit the Success appears related to the number of flights; on the other hand, there seems to be no relationship between flight number when in GTO orbit.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30" y="1604356"/>
            <a:ext cx="5115361" cy="32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04355"/>
            <a:ext cx="10601800" cy="507907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the successful landing or positive landing rate are more for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084" y="1703366"/>
            <a:ext cx="6342611" cy="39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20982"/>
            <a:ext cx="10687961" cy="49959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59" y="1434174"/>
            <a:ext cx="596348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620983"/>
            <a:ext cx="10688034" cy="30592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596045"/>
            <a:ext cx="10688034" cy="33542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56212" y="2310938"/>
            <a:ext cx="10601760" cy="24191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25017"/>
            <a:ext cx="10687961" cy="177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89103" y="1662545"/>
            <a:ext cx="10740649" cy="31246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903615"/>
            <a:ext cx="10688034" cy="31927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81328"/>
            <a:ext cx="10499069" cy="52443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using SQL,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and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Matplotlib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using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Seaborn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and Dashboard using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machine Learning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both Visual and Data driven analytics using the above methodologies to find out the answers to the Problem Statement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920240"/>
            <a:ext cx="10618425" cy="3257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908641"/>
            <a:ext cx="10688034" cy="41853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7" y="2011680"/>
            <a:ext cx="10515673" cy="26505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2069869"/>
            <a:ext cx="10688034" cy="24537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2721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877099"/>
            <a:ext cx="10610114" cy="365760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r>
              <a:rPr lang="en-US" dirty="0" smtClean="0"/>
              <a:t>All launch sites are in proximity of the Equator and in close proximity to coasts as well.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Mark all launch sites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52196"/>
            <a:ext cx="10610112" cy="44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1273" y="1629295"/>
            <a:ext cx="10557163" cy="29427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the success/failed launches for each site on the map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1273" y="47545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the Eastern coast (Florida) Launch site KSC LC-39A has relatively high success rates compared to CCAFS SLC-40 &amp; CCAFS LC-40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70012" y="5291021"/>
            <a:ext cx="10668302" cy="1300972"/>
          </a:xfrm>
        </p:spPr>
        <p:txBody>
          <a:bodyPr>
            <a:noAutofit/>
          </a:bodyPr>
          <a:lstStyle/>
          <a:p>
            <a:r>
              <a:rPr lang="en-US" sz="2800" dirty="0" smtClean="0"/>
              <a:t>CCAFS SLC-40 is 0.1 km,0.59 km and 18.22 km from the nearest rail line, highway and city respectively</a:t>
            </a:r>
            <a:endParaRPr lang="en-IN" sz="2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41448" y="1541059"/>
            <a:ext cx="5186363" cy="36623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 between a launch site to its proximities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1541059"/>
            <a:ext cx="5327374" cy="36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00809" y="6025574"/>
            <a:ext cx="10557163" cy="682798"/>
          </a:xfrm>
        </p:spPr>
        <p:txBody>
          <a:bodyPr/>
          <a:lstStyle/>
          <a:p>
            <a:r>
              <a:rPr lang="en-US" sz="2000" dirty="0"/>
              <a:t>• Launch site KSC LC-39A has the highest launch success rate at 42% followed by CCAFS LC-40 at 29%, VAFB SLC-4E at 17% and lastly launch site CCAFS SLC-40 with a success rate of 13%</a:t>
            </a:r>
            <a:endParaRPr lang="en-IN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0849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Pie chart for the launch site with </a:t>
            </a:r>
            <a:r>
              <a:rPr lang="en-US" dirty="0" smtClean="0"/>
              <a:t>2nd </a:t>
            </a:r>
            <a:r>
              <a:rPr lang="en-US" dirty="0"/>
              <a:t>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9" y="1404851"/>
            <a:ext cx="1055716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289154"/>
            <a:ext cx="10399485" cy="526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Determining whether the first stage will land and further determination of the cost of the same and using the above information to showcase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and cost effectiveness against other companies’ bid. 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Falcon 9 first stage will land successfully ?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we can determine the cost of launch 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379914"/>
            <a:ext cx="10551583" cy="529520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Launch </a:t>
            </a:r>
            <a:r>
              <a:rPr lang="en-US" sz="2000" dirty="0"/>
              <a:t>site CCAFS LC-40 had the 2nd highest success ratio of 73% success against 27% failed launches </a:t>
            </a: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the launch site with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2nd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9" y="1404851"/>
            <a:ext cx="10557163" cy="4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3287"/>
            <a:ext cx="10414662" cy="53949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CCAFS LC-40 the booster version FT has the largest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a payload mass of &gt;2000kg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8102"/>
            <a:ext cx="10687962" cy="43867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0011" y="762404"/>
            <a:ext cx="106744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B49CB"/>
                </a:solidFill>
              </a:rPr>
              <a:t>Payload vs. Launch Outcome scatter plot for all sites</a:t>
            </a:r>
            <a:endParaRPr lang="en-IN" sz="20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21476"/>
            <a:ext cx="10610114" cy="4472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classification models have the same test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22" y="1395128"/>
            <a:ext cx="6315956" cy="36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54727"/>
            <a:ext cx="10576862" cy="523701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All </a:t>
            </a:r>
            <a:r>
              <a:rPr lang="en-US" sz="2400" dirty="0"/>
              <a:t>the 4 classification model had the same confusion matrixes and were able equally distinguish between the different classes. The major problem is false positives for all the models.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533" y="1365000"/>
            <a:ext cx="4830239" cy="37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07571" y="1388225"/>
            <a:ext cx="11288684" cy="527027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Different launch sites have different success rates. CCAFS LC-40, has a success rate of 60 %, while KSC </a:t>
            </a:r>
            <a:r>
              <a:rPr lang="en-US" sz="2400" dirty="0" smtClean="0"/>
              <a:t>LC-39A </a:t>
            </a:r>
            <a:r>
              <a:rPr lang="en-US" sz="2400" dirty="0"/>
              <a:t>and VAFB SLC 4E has a success rate of 77%.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• We </a:t>
            </a:r>
            <a:r>
              <a:rPr lang="en-US" sz="2400" dirty="0"/>
              <a:t>can deduce that, as the flight number increases in each of the 3 </a:t>
            </a:r>
            <a:r>
              <a:rPr lang="en-US" sz="2400" dirty="0" smtClean="0"/>
              <a:t>launch sites</a:t>
            </a:r>
            <a:r>
              <a:rPr lang="en-US" sz="2400" dirty="0"/>
              <a:t>, so does the success rate.  </a:t>
            </a:r>
            <a:r>
              <a:rPr lang="en-US" sz="2400" dirty="0" smtClean="0"/>
              <a:t>  For instance, the </a:t>
            </a:r>
            <a:r>
              <a:rPr lang="en-US" sz="2400" dirty="0"/>
              <a:t>success rate for the VAFB SLC 4E launch site is 100% after the Flight number 50. Both KSC LC 39A and CCAFS SLC 40 have a 100% success rates after 80th flight 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• In Payload </a:t>
            </a:r>
            <a:r>
              <a:rPr lang="en-US" sz="2400" dirty="0"/>
              <a:t>Vs. Launch Site scatter point chart </a:t>
            </a:r>
            <a:r>
              <a:rPr lang="en-US" sz="2400" dirty="0" smtClean="0"/>
              <a:t>,the </a:t>
            </a:r>
            <a:r>
              <a:rPr lang="en-US" sz="2400" dirty="0"/>
              <a:t>VAFB-SLC </a:t>
            </a:r>
            <a:r>
              <a:rPr lang="en-US" sz="2400" dirty="0" smtClean="0"/>
              <a:t>launch site has no </a:t>
            </a:r>
            <a:r>
              <a:rPr lang="en-US" sz="2400" dirty="0"/>
              <a:t>rockets launched for </a:t>
            </a:r>
            <a:r>
              <a:rPr lang="en-US" sz="2400" dirty="0" smtClean="0"/>
              <a:t>heavy payload </a:t>
            </a:r>
            <a:r>
              <a:rPr lang="en-US" sz="2400" dirty="0"/>
              <a:t>mass(greater than 10000). 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• </a:t>
            </a:r>
            <a:r>
              <a:rPr lang="en-US" sz="2400" dirty="0"/>
              <a:t>Orbits ES-L1, GEO, HEO &amp; SSO have the highest success rates at 100%, with SO orbit having the lowest success rate at ~50%. Orbit SO has 0% success rate. 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• </a:t>
            </a:r>
            <a:r>
              <a:rPr lang="en-US" sz="2400" dirty="0"/>
              <a:t>LEO orbit the Success appears related to the number of flights; on the other hand, there seems to be no relationship between flight number when in GTO orbit Conclusions 57 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• </a:t>
            </a:r>
            <a:r>
              <a:rPr lang="en-US" sz="2400" dirty="0"/>
              <a:t>With heavy payloads the successful landing or positive landing rate are more for Polar</a:t>
            </a:r>
            <a:r>
              <a:rPr lang="en-US" sz="2400" dirty="0" smtClean="0"/>
              <a:t>, LEO </a:t>
            </a:r>
            <a:r>
              <a:rPr lang="en-US" sz="2400" dirty="0"/>
              <a:t>and ISS. However for GTO we cannot distinguish this well as both positive landing rate and negative landing(unsuccessful mission) are both there </a:t>
            </a:r>
            <a:r>
              <a:rPr lang="en-US" sz="2400" dirty="0" smtClean="0"/>
              <a:t>here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 </a:t>
            </a:r>
            <a:r>
              <a:rPr lang="en-US" sz="2400" dirty="0"/>
              <a:t>• T</a:t>
            </a:r>
            <a:r>
              <a:rPr lang="en-US" sz="2400" dirty="0" smtClean="0"/>
              <a:t>he success </a:t>
            </a:r>
            <a:r>
              <a:rPr lang="en-US" sz="2400" dirty="0"/>
              <a:t>rate since 2013 kept increasing till 2020.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2417"/>
            <a:ext cx="10515600" cy="483454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was first collected </a:t>
            </a:r>
            <a:r>
              <a:rPr lang="en-US" dirty="0" smtClean="0"/>
              <a:t>from </a:t>
            </a:r>
            <a:r>
              <a:rPr lang="en-US" dirty="0"/>
              <a:t>SpaceX API </a:t>
            </a:r>
            <a:r>
              <a:rPr lang="en-US" dirty="0" smtClean="0"/>
              <a:t>through </a:t>
            </a:r>
            <a:r>
              <a:rPr lang="en-US" dirty="0"/>
              <a:t>a get request to </a:t>
            </a:r>
            <a:r>
              <a:rPr lang="en-US" dirty="0" smtClean="0"/>
              <a:t>it done </a:t>
            </a:r>
            <a:r>
              <a:rPr lang="en-US" dirty="0"/>
              <a:t>by </a:t>
            </a:r>
            <a:r>
              <a:rPr lang="en-US" dirty="0" smtClean="0"/>
              <a:t>defining </a:t>
            </a:r>
            <a:r>
              <a:rPr lang="en-US" dirty="0"/>
              <a:t>a series </a:t>
            </a:r>
            <a:r>
              <a:rPr lang="en-US" dirty="0" smtClean="0"/>
              <a:t>of functions </a:t>
            </a:r>
            <a:r>
              <a:rPr lang="en-US" dirty="0"/>
              <a:t>that would </a:t>
            </a:r>
            <a:r>
              <a:rPr lang="en-US" dirty="0" smtClean="0"/>
              <a:t>extract </a:t>
            </a:r>
            <a:r>
              <a:rPr lang="en-US" dirty="0"/>
              <a:t>information using identification numbers in the launch data and </a:t>
            </a:r>
            <a:r>
              <a:rPr lang="en-US" dirty="0" smtClean="0"/>
              <a:t>then requesting launch </a:t>
            </a:r>
            <a:r>
              <a:rPr lang="en-US" dirty="0"/>
              <a:t>data from the </a:t>
            </a:r>
            <a:r>
              <a:rPr lang="en-US" dirty="0" smtClean="0"/>
              <a:t>URL.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Finally </a:t>
            </a:r>
            <a:r>
              <a:rPr lang="en-US" dirty="0"/>
              <a:t>to make the requested JSON results more consistent, </a:t>
            </a:r>
            <a:r>
              <a:rPr lang="en-US" dirty="0" smtClean="0"/>
              <a:t>they were decoded using .</a:t>
            </a:r>
            <a:r>
              <a:rPr lang="en-US" dirty="0" err="1" smtClean="0"/>
              <a:t>json</a:t>
            </a:r>
            <a:r>
              <a:rPr lang="en-US" dirty="0" smtClean="0"/>
              <a:t>() and turned into a Pandas </a:t>
            </a:r>
            <a:r>
              <a:rPr lang="en-US" dirty="0" err="1" smtClean="0"/>
              <a:t>dataframe</a:t>
            </a:r>
            <a:r>
              <a:rPr lang="en-US" dirty="0" smtClean="0"/>
              <a:t> using .</a:t>
            </a:r>
            <a:r>
              <a:rPr lang="en-US" dirty="0" err="1" smtClean="0"/>
              <a:t>json_normalize</a:t>
            </a:r>
            <a:r>
              <a:rPr lang="en-US" dirty="0" smtClean="0"/>
              <a:t>().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data gathered from SpaceX REST API which provides us data about launches, including information about the rocket used, payload delivered, launch specifications, landing specifications, and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:-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https://</a:t>
            </a:r>
            <a:r>
              <a:rPr lang="en-IN" sz="2400" dirty="0" smtClean="0">
                <a:solidFill>
                  <a:srgbClr val="1F1F1F"/>
                </a:solidFill>
                <a:latin typeface="Source Sans Pro"/>
                <a:hlinkClick r:id="rId3" action="ppaction://hlinksldjump"/>
              </a:rPr>
              <a:t>api.spacexdata.com/v4/launches/past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805494"/>
            <a:ext cx="5461000" cy="42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89472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9 launch records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are scraped with the help of `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BeautifulSoup`object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Extract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Falcon 9 launch records HTML table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and the table is parsed and converted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Pandas data 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7"/>
            <a:ext cx="5461000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1554</Words>
  <Application>Microsoft Office PowerPoint</Application>
  <PresentationFormat>Widescreen</PresentationFormat>
  <Paragraphs>295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Source Sans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CCAFS SLC-40 is 0.1 km,0.59 km and 18.22 km from the nearest rail line, highway and city respectively</vt:lpstr>
      <vt:lpstr>PowerPoint Presentation</vt:lpstr>
      <vt:lpstr>• Launch site KSC LC-39A has the highest launch success rate at 42% followed by CCAFS LC-40 at 29%, VAFB SLC-4E at 17% and lastly launch site CCAFS SLC-40 with a success rate of 13%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Sujit Pradhan</cp:lastModifiedBy>
  <cp:revision>227</cp:revision>
  <dcterms:created xsi:type="dcterms:W3CDTF">2021-04-29T18:58:34Z</dcterms:created>
  <dcterms:modified xsi:type="dcterms:W3CDTF">2023-08-10T18:21:58Z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